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57" r:id="rId7"/>
    <p:sldId id="262" r:id="rId8"/>
    <p:sldId id="272" r:id="rId9"/>
    <p:sldId id="273" r:id="rId10"/>
    <p:sldId id="263" r:id="rId11"/>
    <p:sldId id="264" r:id="rId12"/>
    <p:sldId id="265" r:id="rId13"/>
    <p:sldId id="266" r:id="rId14"/>
    <p:sldId id="267" r:id="rId15"/>
    <p:sldId id="268" r:id="rId16"/>
    <p:sldId id="269" r:id="rId17"/>
    <p:sldId id="270"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987A602-F258-4E94-8B4A-762A85393CD1}" type="datetimeFigureOut">
              <a:rPr lang="en-GB" smtClean="0"/>
              <a:t>13/05/2019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436706-6DC7-4898-8A98-5AF7B4CFE257}" type="slidenum">
              <a:rPr lang="en-GB" smtClean="0"/>
              <a:t>‹#›</a:t>
            </a:fld>
            <a:endParaRPr lang="en-GB"/>
          </a:p>
        </p:txBody>
      </p:sp>
    </p:spTree>
    <p:extLst>
      <p:ext uri="{BB962C8B-B14F-4D97-AF65-F5344CB8AC3E}">
        <p14:creationId xmlns:p14="http://schemas.microsoft.com/office/powerpoint/2010/main" val="1554551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87A602-F258-4E94-8B4A-762A85393CD1}" type="datetimeFigureOut">
              <a:rPr lang="en-GB" smtClean="0"/>
              <a:t>13/05/2019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436706-6DC7-4898-8A98-5AF7B4CFE257}" type="slidenum">
              <a:rPr lang="en-GB" smtClean="0"/>
              <a:t>‹#›</a:t>
            </a:fld>
            <a:endParaRPr lang="en-GB"/>
          </a:p>
        </p:txBody>
      </p:sp>
    </p:spTree>
    <p:extLst>
      <p:ext uri="{BB962C8B-B14F-4D97-AF65-F5344CB8AC3E}">
        <p14:creationId xmlns:p14="http://schemas.microsoft.com/office/powerpoint/2010/main" val="321204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87A602-F258-4E94-8B4A-762A85393CD1}" type="datetimeFigureOut">
              <a:rPr lang="en-GB" smtClean="0"/>
              <a:t>13/05/2019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436706-6DC7-4898-8A98-5AF7B4CFE257}" type="slidenum">
              <a:rPr lang="en-GB" smtClean="0"/>
              <a:t>‹#›</a:t>
            </a:fld>
            <a:endParaRPr lang="en-GB"/>
          </a:p>
        </p:txBody>
      </p:sp>
    </p:spTree>
    <p:extLst>
      <p:ext uri="{BB962C8B-B14F-4D97-AF65-F5344CB8AC3E}">
        <p14:creationId xmlns:p14="http://schemas.microsoft.com/office/powerpoint/2010/main" val="316061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87A602-F258-4E94-8B4A-762A85393CD1}" type="datetimeFigureOut">
              <a:rPr lang="en-GB" smtClean="0"/>
              <a:t>13/05/2019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436706-6DC7-4898-8A98-5AF7B4CFE257}" type="slidenum">
              <a:rPr lang="en-GB" smtClean="0"/>
              <a:t>‹#›</a:t>
            </a:fld>
            <a:endParaRPr lang="en-GB"/>
          </a:p>
        </p:txBody>
      </p:sp>
    </p:spTree>
    <p:extLst>
      <p:ext uri="{BB962C8B-B14F-4D97-AF65-F5344CB8AC3E}">
        <p14:creationId xmlns:p14="http://schemas.microsoft.com/office/powerpoint/2010/main" val="3385152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87A602-F258-4E94-8B4A-762A85393CD1}" type="datetimeFigureOut">
              <a:rPr lang="en-GB" smtClean="0"/>
              <a:t>13/05/2019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436706-6DC7-4898-8A98-5AF7B4CFE257}" type="slidenum">
              <a:rPr lang="en-GB" smtClean="0"/>
              <a:t>‹#›</a:t>
            </a:fld>
            <a:endParaRPr lang="en-GB"/>
          </a:p>
        </p:txBody>
      </p:sp>
    </p:spTree>
    <p:extLst>
      <p:ext uri="{BB962C8B-B14F-4D97-AF65-F5344CB8AC3E}">
        <p14:creationId xmlns:p14="http://schemas.microsoft.com/office/powerpoint/2010/main" val="2755955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987A602-F258-4E94-8B4A-762A85393CD1}" type="datetimeFigureOut">
              <a:rPr lang="en-GB" smtClean="0"/>
              <a:t>13/05/2019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436706-6DC7-4898-8A98-5AF7B4CFE257}" type="slidenum">
              <a:rPr lang="en-GB" smtClean="0"/>
              <a:t>‹#›</a:t>
            </a:fld>
            <a:endParaRPr lang="en-GB"/>
          </a:p>
        </p:txBody>
      </p:sp>
    </p:spTree>
    <p:extLst>
      <p:ext uri="{BB962C8B-B14F-4D97-AF65-F5344CB8AC3E}">
        <p14:creationId xmlns:p14="http://schemas.microsoft.com/office/powerpoint/2010/main" val="3430473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987A602-F258-4E94-8B4A-762A85393CD1}" type="datetimeFigureOut">
              <a:rPr lang="en-GB" smtClean="0"/>
              <a:t>13/05/2019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436706-6DC7-4898-8A98-5AF7B4CFE257}" type="slidenum">
              <a:rPr lang="en-GB" smtClean="0"/>
              <a:t>‹#›</a:t>
            </a:fld>
            <a:endParaRPr lang="en-GB"/>
          </a:p>
        </p:txBody>
      </p:sp>
    </p:spTree>
    <p:extLst>
      <p:ext uri="{BB962C8B-B14F-4D97-AF65-F5344CB8AC3E}">
        <p14:creationId xmlns:p14="http://schemas.microsoft.com/office/powerpoint/2010/main" val="1613099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987A602-F258-4E94-8B4A-762A85393CD1}" type="datetimeFigureOut">
              <a:rPr lang="en-GB" smtClean="0"/>
              <a:t>13/05/2019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436706-6DC7-4898-8A98-5AF7B4CFE257}" type="slidenum">
              <a:rPr lang="en-GB" smtClean="0"/>
              <a:t>‹#›</a:t>
            </a:fld>
            <a:endParaRPr lang="en-GB"/>
          </a:p>
        </p:txBody>
      </p:sp>
    </p:spTree>
    <p:extLst>
      <p:ext uri="{BB962C8B-B14F-4D97-AF65-F5344CB8AC3E}">
        <p14:creationId xmlns:p14="http://schemas.microsoft.com/office/powerpoint/2010/main" val="3157017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87A602-F258-4E94-8B4A-762A85393CD1}" type="datetimeFigureOut">
              <a:rPr lang="en-GB" smtClean="0"/>
              <a:t>13/05/2019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436706-6DC7-4898-8A98-5AF7B4CFE257}" type="slidenum">
              <a:rPr lang="en-GB" smtClean="0"/>
              <a:t>‹#›</a:t>
            </a:fld>
            <a:endParaRPr lang="en-GB"/>
          </a:p>
        </p:txBody>
      </p:sp>
    </p:spTree>
    <p:extLst>
      <p:ext uri="{BB962C8B-B14F-4D97-AF65-F5344CB8AC3E}">
        <p14:creationId xmlns:p14="http://schemas.microsoft.com/office/powerpoint/2010/main" val="4215353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87A602-F258-4E94-8B4A-762A85393CD1}" type="datetimeFigureOut">
              <a:rPr lang="en-GB" smtClean="0"/>
              <a:t>13/05/2019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436706-6DC7-4898-8A98-5AF7B4CFE257}" type="slidenum">
              <a:rPr lang="en-GB" smtClean="0"/>
              <a:t>‹#›</a:t>
            </a:fld>
            <a:endParaRPr lang="en-GB"/>
          </a:p>
        </p:txBody>
      </p:sp>
    </p:spTree>
    <p:extLst>
      <p:ext uri="{BB962C8B-B14F-4D97-AF65-F5344CB8AC3E}">
        <p14:creationId xmlns:p14="http://schemas.microsoft.com/office/powerpoint/2010/main" val="3820378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87A602-F258-4E94-8B4A-762A85393CD1}" type="datetimeFigureOut">
              <a:rPr lang="en-GB" smtClean="0"/>
              <a:t>13/05/2019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436706-6DC7-4898-8A98-5AF7B4CFE257}" type="slidenum">
              <a:rPr lang="en-GB" smtClean="0"/>
              <a:t>‹#›</a:t>
            </a:fld>
            <a:endParaRPr lang="en-GB"/>
          </a:p>
        </p:txBody>
      </p:sp>
    </p:spTree>
    <p:extLst>
      <p:ext uri="{BB962C8B-B14F-4D97-AF65-F5344CB8AC3E}">
        <p14:creationId xmlns:p14="http://schemas.microsoft.com/office/powerpoint/2010/main" val="2117122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87A602-F258-4E94-8B4A-762A85393CD1}" type="datetimeFigureOut">
              <a:rPr lang="en-GB" smtClean="0"/>
              <a:t>13/05/2019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436706-6DC7-4898-8A98-5AF7B4CFE257}" type="slidenum">
              <a:rPr lang="en-GB" smtClean="0"/>
              <a:t>‹#›</a:t>
            </a:fld>
            <a:endParaRPr lang="en-GB"/>
          </a:p>
        </p:txBody>
      </p:sp>
    </p:spTree>
    <p:extLst>
      <p:ext uri="{BB962C8B-B14F-4D97-AF65-F5344CB8AC3E}">
        <p14:creationId xmlns:p14="http://schemas.microsoft.com/office/powerpoint/2010/main" val="2994629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0"/>
            <a:ext cx="6264696" cy="5736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subTitle" idx="1"/>
          </p:nvPr>
        </p:nvSpPr>
        <p:spPr>
          <a:xfrm>
            <a:off x="0" y="5604626"/>
            <a:ext cx="9144000" cy="1233086"/>
          </a:xfrm>
        </p:spPr>
        <p:txBody>
          <a:bodyPr/>
          <a:lstStyle/>
          <a:p>
            <a:r>
              <a:rPr lang="en-US" dirty="0" smtClean="0"/>
              <a:t>May 2019</a:t>
            </a:r>
          </a:p>
          <a:p>
            <a:r>
              <a:rPr lang="en-US" dirty="0" smtClean="0"/>
              <a:t>Teaching and Learning</a:t>
            </a:r>
            <a:endParaRPr lang="en-GB" dirty="0"/>
          </a:p>
        </p:txBody>
      </p:sp>
      <p:sp>
        <p:nvSpPr>
          <p:cNvPr id="4"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Related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Related im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descr="Related imag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Flowchart: Connector 8"/>
          <p:cNvSpPr/>
          <p:nvPr/>
        </p:nvSpPr>
        <p:spPr>
          <a:xfrm>
            <a:off x="3095835" y="1572108"/>
            <a:ext cx="2880320" cy="2592288"/>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r>
              <a:rPr lang="en-US" sz="5400" b="1" dirty="0" smtClean="0">
                <a:solidFill>
                  <a:schemeClr val="tx1"/>
                </a:solidFill>
                <a:latin typeface="Century Gothic" pitchFamily="34" charset="0"/>
              </a:rPr>
              <a:t>MHS</a:t>
            </a:r>
            <a:endParaRPr lang="en-GB" sz="5400" b="1" dirty="0">
              <a:solidFill>
                <a:schemeClr val="tx1"/>
              </a:solidFill>
              <a:latin typeface="Century Gothic" pitchFamily="34" charset="0"/>
            </a:endParaRPr>
          </a:p>
        </p:txBody>
      </p:sp>
      <p:pic>
        <p:nvPicPr>
          <p:cNvPr id="10" name="Picture 9"/>
          <p:cNvPicPr/>
          <p:nvPr/>
        </p:nvPicPr>
        <p:blipFill rotWithShape="1">
          <a:blip r:embed="rId3">
            <a:extLst>
              <a:ext uri="{28A0092B-C50C-407E-A947-70E740481C1C}">
                <a14:useLocalDpi xmlns:a14="http://schemas.microsoft.com/office/drawing/2010/main" val="0"/>
              </a:ext>
            </a:extLst>
          </a:blip>
          <a:srcRect l="9112" t="8046"/>
          <a:stretch/>
        </p:blipFill>
        <p:spPr bwMode="auto">
          <a:xfrm>
            <a:off x="3931958" y="2818127"/>
            <a:ext cx="1280083" cy="1221746"/>
          </a:xfrm>
          <a:prstGeom prst="rect">
            <a:avLst/>
          </a:prstGeom>
          <a:ln>
            <a:noFill/>
          </a:ln>
          <a:extLst>
            <a:ext uri="{53640926-AAD7-44D8-BBD7-CCE9431645EC}">
              <a14:shadowObscured xmlns:a14="http://schemas.microsoft.com/office/drawing/2010/main"/>
            </a:ext>
          </a:extLst>
        </p:spPr>
      </p:pic>
      <p:sp>
        <p:nvSpPr>
          <p:cNvPr id="11" name="Rectangle 10"/>
          <p:cNvSpPr/>
          <p:nvPr/>
        </p:nvSpPr>
        <p:spPr>
          <a:xfrm>
            <a:off x="4453217" y="3244334"/>
            <a:ext cx="237566" cy="369332"/>
          </a:xfrm>
          <a:prstGeom prst="rect">
            <a:avLst/>
          </a:prstGeom>
        </p:spPr>
        <p:txBody>
          <a:bodyPr wrap="none">
            <a:spAutoFit/>
          </a:bodyPr>
          <a:lstStyle/>
          <a:p>
            <a:r>
              <a:rPr lang="en-GB" b="0" dirty="0" smtClean="0">
                <a:effectLst/>
              </a:rPr>
              <a:t> </a:t>
            </a:r>
            <a:endParaRPr lang="en-GB" dirty="0"/>
          </a:p>
        </p:txBody>
      </p:sp>
      <p:sp>
        <p:nvSpPr>
          <p:cNvPr id="12" name="Rectangle 11"/>
          <p:cNvSpPr/>
          <p:nvPr/>
        </p:nvSpPr>
        <p:spPr>
          <a:xfrm>
            <a:off x="4453217" y="3244334"/>
            <a:ext cx="237566" cy="369332"/>
          </a:xfrm>
          <a:prstGeom prst="rect">
            <a:avLst/>
          </a:prstGeom>
        </p:spPr>
        <p:txBody>
          <a:bodyPr wrap="none">
            <a:spAutoFit/>
          </a:bodyPr>
          <a:lstStyle/>
          <a:p>
            <a:r>
              <a:rPr lang="en-GB" b="0" dirty="0" smtClean="0">
                <a:effectLst/>
              </a:rPr>
              <a:t> </a:t>
            </a:r>
            <a:endParaRPr lang="en-GB" dirty="0"/>
          </a:p>
        </p:txBody>
      </p:sp>
    </p:spTree>
    <p:extLst>
      <p:ext uri="{BB962C8B-B14F-4D97-AF65-F5344CB8AC3E}">
        <p14:creationId xmlns:p14="http://schemas.microsoft.com/office/powerpoint/2010/main" val="1522153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4704"/>
          </a:xfrm>
        </p:spPr>
        <p:txBody>
          <a:bodyPr/>
          <a:lstStyle/>
          <a:p>
            <a:r>
              <a:rPr lang="en-US" dirty="0" smtClean="0"/>
              <a:t>Work Scrutiny</a:t>
            </a:r>
            <a:endParaRPr lang="en-GB" dirty="0"/>
          </a:p>
        </p:txBody>
      </p:sp>
      <p:sp>
        <p:nvSpPr>
          <p:cNvPr id="3" name="Content Placeholder 2"/>
          <p:cNvSpPr>
            <a:spLocks noGrp="1"/>
          </p:cNvSpPr>
          <p:nvPr>
            <p:ph idx="1"/>
          </p:nvPr>
        </p:nvSpPr>
        <p:spPr>
          <a:xfrm>
            <a:off x="179512" y="764704"/>
            <a:ext cx="8784976" cy="5976664"/>
          </a:xfrm>
        </p:spPr>
        <p:txBody>
          <a:bodyPr>
            <a:normAutofit/>
          </a:bodyPr>
          <a:lstStyle/>
          <a:p>
            <a:r>
              <a:rPr lang="en-US" dirty="0" smtClean="0"/>
              <a:t>Every half term, pupils’ work is assessed by Middle and/or Senior Leaders.</a:t>
            </a:r>
          </a:p>
          <a:p>
            <a:r>
              <a:rPr lang="en-US" dirty="0" smtClean="0"/>
              <a:t>Pupils’ work and teachers’ feedback is assessed against a set of criteria.</a:t>
            </a:r>
          </a:p>
          <a:p>
            <a:r>
              <a:rPr lang="en-US" dirty="0" smtClean="0"/>
              <a:t>The criteria has been taken from the school’s priorities – </a:t>
            </a:r>
            <a:r>
              <a:rPr lang="en-US" dirty="0" err="1" smtClean="0"/>
              <a:t>Estyn</a:t>
            </a:r>
            <a:r>
              <a:rPr lang="en-US" dirty="0" smtClean="0"/>
              <a:t> report, PIAP (Post Inspection Action Plan), SIP (School Improvement Plan).</a:t>
            </a:r>
          </a:p>
          <a:p>
            <a:r>
              <a:rPr lang="en-US" dirty="0" smtClean="0"/>
              <a:t>It also includes AFL principles, including setting success criteria, self/peer assessment, teacher assessment, setting an ‘actionable’ next steps task (target) and pupils completing the target.</a:t>
            </a:r>
            <a:endParaRPr lang="en-GB" dirty="0"/>
          </a:p>
        </p:txBody>
      </p:sp>
      <p:sp>
        <p:nvSpPr>
          <p:cNvPr id="4" name="Rectangle 3"/>
          <p:cNvSpPr/>
          <p:nvPr/>
        </p:nvSpPr>
        <p:spPr>
          <a:xfrm>
            <a:off x="4453217" y="3244334"/>
            <a:ext cx="237566" cy="369332"/>
          </a:xfrm>
          <a:prstGeom prst="rect">
            <a:avLst/>
          </a:prstGeom>
        </p:spPr>
        <p:txBody>
          <a:bodyPr wrap="none">
            <a:spAutoFit/>
          </a:bodyPr>
          <a:lstStyle/>
          <a:p>
            <a:r>
              <a:rPr lang="en-GB" b="0" dirty="0" smtClean="0">
                <a:effectLst/>
              </a:rPr>
              <a:t> </a:t>
            </a:r>
            <a:endParaRPr lang="en-GB" dirty="0"/>
          </a:p>
        </p:txBody>
      </p:sp>
    </p:spTree>
    <p:extLst>
      <p:ext uri="{BB962C8B-B14F-4D97-AF65-F5344CB8AC3E}">
        <p14:creationId xmlns:p14="http://schemas.microsoft.com/office/powerpoint/2010/main" val="3681851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48" y="-30162"/>
            <a:ext cx="9175548" cy="876300"/>
          </a:xfrm>
        </p:spPr>
        <p:txBody>
          <a:bodyPr/>
          <a:lstStyle/>
          <a:p>
            <a:r>
              <a:rPr lang="en-US" dirty="0" smtClean="0"/>
              <a:t>Feedback and Follow-Up:</a:t>
            </a:r>
            <a:endParaRPr lang="en-GB" dirty="0"/>
          </a:p>
        </p:txBody>
      </p:sp>
      <p:sp>
        <p:nvSpPr>
          <p:cNvPr id="3" name="Content Placeholder 2"/>
          <p:cNvSpPr>
            <a:spLocks noGrp="1"/>
          </p:cNvSpPr>
          <p:nvPr>
            <p:ph idx="1"/>
          </p:nvPr>
        </p:nvSpPr>
        <p:spPr/>
        <p:txBody>
          <a:bodyPr/>
          <a:lstStyle/>
          <a:p>
            <a:r>
              <a:rPr lang="en-US" dirty="0" smtClean="0"/>
              <a:t>Staff receive feedback on their work.</a:t>
            </a:r>
          </a:p>
          <a:p>
            <a:r>
              <a:rPr lang="en-US" dirty="0" smtClean="0"/>
              <a:t>Curriculum Leaders receive feedback on everyone in their department.</a:t>
            </a:r>
          </a:p>
          <a:p>
            <a:r>
              <a:rPr lang="en-US" dirty="0" smtClean="0"/>
              <a:t>Targets are set for individuals, departments and as a school.</a:t>
            </a:r>
          </a:p>
          <a:p>
            <a:r>
              <a:rPr lang="en-US" dirty="0" smtClean="0"/>
              <a:t>Targets are followed-up the following half term.</a:t>
            </a:r>
            <a:endParaRPr lang="en-GB" dirty="0"/>
          </a:p>
        </p:txBody>
      </p:sp>
      <p:sp>
        <p:nvSpPr>
          <p:cNvPr id="4" name="AutoShape 2" descr="https://lh6.googleusercontent.com/O-IHmS4I37qChz-n2yRe2S8hKDPhSRJoXgtXueZXTHwRcOAIuWftEXq0Z0hI2ZmlV46lH6IVZBTnQTZgQM42oyuXzwnR4igME-DoCYSy_0AzZSl48hS8hb0DN9cfBxrLt2unfiXFSqg"/>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https://lh6.googleusercontent.com/O-IHmS4I37qChz-n2yRe2S8hKDPhSRJoXgtXueZXTHwRcOAIuWftEXq0Z0hI2ZmlV46lH6IVZBTnQTZgQM42oyuXzwnR4igME-DoCYSy_0AzZSl48hS8hb0DN9cfBxrLt2unfiXFSqg"/>
          <p:cNvSpPr>
            <a:spLocks noChangeAspect="1" noChangeArrowheads="1"/>
          </p:cNvSpPr>
          <p:nvPr/>
        </p:nvSpPr>
        <p:spPr bwMode="auto">
          <a:xfrm>
            <a:off x="307975" y="236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https://lh6.googleusercontent.com/O-IHmS4I37qChz-n2yRe2S8hKDPhSRJoXgtXueZXTHwRcOAIuWftEXq0Z0hI2ZmlV46lH6IVZBTnQTZgQM42oyuXzwnR4igME-DoCYSy_0AzZSl48hS8hb0DN9cfBxrLt2unfiXFSqg"/>
          <p:cNvSpPr>
            <a:spLocks noChangeAspect="1" noChangeArrowheads="1"/>
          </p:cNvSpPr>
          <p:nvPr/>
        </p:nvSpPr>
        <p:spPr bwMode="auto">
          <a:xfrm>
            <a:off x="460375" y="3889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descr="https://lh6.googleusercontent.com/O-IHmS4I37qChz-n2yRe2S8hKDPhSRJoXgtXueZXTHwRcOAIuWftEXq0Z0hI2ZmlV46lH6IVZBTnQTZgQM42oyuXzwnR4igME-DoCYSy_0AzZSl48hS8hb0DN9cfBxrLt2unfiXFSqg"/>
          <p:cNvSpPr>
            <a:spLocks noChangeAspect="1" noChangeArrowheads="1"/>
          </p:cNvSpPr>
          <p:nvPr/>
        </p:nvSpPr>
        <p:spPr bwMode="auto">
          <a:xfrm>
            <a:off x="612775" y="5413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0" descr="https://lh6.googleusercontent.com/O-IHmS4I37qChz-n2yRe2S8hKDPhSRJoXgtXueZXTHwRcOAIuWftEXq0Z0hI2ZmlV46lH6IVZBTnQTZgQM42oyuXzwnR4igME-DoCYSy_0AzZSl48hS8hb0DN9cfBxrLt2unfiXFSqg"/>
          <p:cNvSpPr>
            <a:spLocks noChangeAspect="1" noChangeArrowheads="1"/>
          </p:cNvSpPr>
          <p:nvPr/>
        </p:nvSpPr>
        <p:spPr bwMode="auto">
          <a:xfrm>
            <a:off x="765175" y="6937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2" descr="https://lh6.googleusercontent.com/O-IHmS4I37qChz-n2yRe2S8hKDPhSRJoXgtXueZXTHwRcOAIuWftEXq0Z0hI2ZmlV46lH6IVZBTnQTZgQM42oyuXzwnR4igME-DoCYSy_0AzZSl48hS8hb0DN9cfBxrLt2unfiXFSqg"/>
          <p:cNvSpPr>
            <a:spLocks noChangeAspect="1" noChangeArrowheads="1"/>
          </p:cNvSpPr>
          <p:nvPr/>
        </p:nvSpPr>
        <p:spPr bwMode="auto">
          <a:xfrm>
            <a:off x="917575" y="846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4" descr="https://lh6.googleusercontent.com/O-IHmS4I37qChz-n2yRe2S8hKDPhSRJoXgtXueZXTHwRcOAIuWftEXq0Z0hI2ZmlV46lH6IVZBTnQTZgQM42oyuXzwnR4igME-DoCYSy_0AzZSl48hS8hb0DN9cfBxrLt2unfiXFSqg"/>
          <p:cNvSpPr>
            <a:spLocks noChangeAspect="1" noChangeArrowheads="1"/>
          </p:cNvSpPr>
          <p:nvPr/>
        </p:nvSpPr>
        <p:spPr bwMode="auto">
          <a:xfrm>
            <a:off x="1069975" y="998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6" descr="https://lh6.googleusercontent.com/O-IHmS4I37qChz-n2yRe2S8hKDPhSRJoXgtXueZXTHwRcOAIuWftEXq0Z0hI2ZmlV46lH6IVZBTnQTZgQM42oyuXzwnR4igME-DoCYSy_0AzZSl48hS8hb0DN9cfBxrLt2unfiXFSqg"/>
          <p:cNvSpPr>
            <a:spLocks noChangeAspect="1" noChangeArrowheads="1"/>
          </p:cNvSpPr>
          <p:nvPr/>
        </p:nvSpPr>
        <p:spPr bwMode="auto">
          <a:xfrm>
            <a:off x="1222375" y="11509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958750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57"/>
            <a:ext cx="9144000" cy="891263"/>
          </a:xfrm>
        </p:spPr>
        <p:txBody>
          <a:bodyPr/>
          <a:lstStyle/>
          <a:p>
            <a:r>
              <a:rPr lang="en-US" dirty="0" smtClean="0"/>
              <a:t>Current Targets:</a:t>
            </a:r>
            <a:endParaRPr lang="en-GB" dirty="0"/>
          </a:p>
        </p:txBody>
      </p:sp>
      <p:sp>
        <p:nvSpPr>
          <p:cNvPr id="3" name="Content Placeholder 2"/>
          <p:cNvSpPr>
            <a:spLocks noGrp="1"/>
          </p:cNvSpPr>
          <p:nvPr>
            <p:ph idx="1"/>
          </p:nvPr>
        </p:nvSpPr>
        <p:spPr>
          <a:xfrm>
            <a:off x="323528" y="1268760"/>
            <a:ext cx="8568952" cy="5256584"/>
          </a:xfrm>
        </p:spPr>
        <p:txBody>
          <a:bodyPr>
            <a:normAutofit fontScale="92500" lnSpcReduction="10000"/>
          </a:bodyPr>
          <a:lstStyle/>
          <a:p>
            <a:pPr fontAlgn="base"/>
            <a:r>
              <a:rPr lang="en-US" dirty="0"/>
              <a:t>Teachers must set ‘actionable’ targets on the blue slips</a:t>
            </a:r>
          </a:p>
          <a:p>
            <a:pPr fontAlgn="base"/>
            <a:r>
              <a:rPr lang="en-US" dirty="0"/>
              <a:t>Pupils must be given DIRT (Dedicated Improvement Reflection Time) to achieve the target set </a:t>
            </a:r>
            <a:r>
              <a:rPr lang="en-US" dirty="0" err="1"/>
              <a:t>asap</a:t>
            </a:r>
            <a:endParaRPr lang="en-US" dirty="0"/>
          </a:p>
          <a:p>
            <a:pPr fontAlgn="base"/>
            <a:r>
              <a:rPr lang="en-US" dirty="0"/>
              <a:t>Pupils complete the target and level sheet in the front of their book</a:t>
            </a:r>
          </a:p>
          <a:p>
            <a:pPr fontAlgn="base"/>
            <a:r>
              <a:rPr lang="en-US" dirty="0"/>
              <a:t>More extended writing opportunities, less worksheets</a:t>
            </a:r>
          </a:p>
          <a:p>
            <a:r>
              <a:rPr lang="en-US" dirty="0"/>
              <a:t>Self/Peer-assessment (red pen) - 2 strengths and one area to improve from the success criteria </a:t>
            </a:r>
            <a:r>
              <a:rPr lang="en-US" b="1" i="1" dirty="0"/>
              <a:t>then</a:t>
            </a:r>
            <a:r>
              <a:rPr lang="en-US" dirty="0"/>
              <a:t> pupils make the amendment</a:t>
            </a:r>
            <a:endParaRPr lang="en-GB" dirty="0"/>
          </a:p>
        </p:txBody>
      </p:sp>
    </p:spTree>
    <p:extLst>
      <p:ext uri="{BB962C8B-B14F-4D97-AF65-F5344CB8AC3E}">
        <p14:creationId xmlns:p14="http://schemas.microsoft.com/office/powerpoint/2010/main" val="2174081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64" b="1166"/>
          <a:stretch/>
        </p:blipFill>
        <p:spPr bwMode="auto">
          <a:xfrm>
            <a:off x="226543" y="116632"/>
            <a:ext cx="8665937" cy="6625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4658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dirty="0" smtClean="0"/>
              <a:t>Homework</a:t>
            </a:r>
            <a:endParaRPr lang="en-GB" dirty="0"/>
          </a:p>
        </p:txBody>
      </p:sp>
      <p:sp>
        <p:nvSpPr>
          <p:cNvPr id="3" name="Content Placeholder 2"/>
          <p:cNvSpPr>
            <a:spLocks noGrp="1"/>
          </p:cNvSpPr>
          <p:nvPr>
            <p:ph idx="1"/>
          </p:nvPr>
        </p:nvSpPr>
        <p:spPr>
          <a:xfrm>
            <a:off x="179512" y="908720"/>
            <a:ext cx="8784976" cy="5760640"/>
          </a:xfrm>
        </p:spPr>
        <p:txBody>
          <a:bodyPr>
            <a:normAutofit fontScale="92500" lnSpcReduction="10000"/>
          </a:bodyPr>
          <a:lstStyle/>
          <a:p>
            <a:r>
              <a:rPr lang="en-US" dirty="0" smtClean="0"/>
              <a:t>Variety set, depending on the department and their requirements:</a:t>
            </a:r>
          </a:p>
          <a:p>
            <a:r>
              <a:rPr lang="en-US" dirty="0" smtClean="0"/>
              <a:t>Some subjects set menus – choice</a:t>
            </a:r>
          </a:p>
          <a:p>
            <a:r>
              <a:rPr lang="en-US" dirty="0" smtClean="0"/>
              <a:t>Some set regular weekly homework</a:t>
            </a:r>
          </a:p>
          <a:p>
            <a:r>
              <a:rPr lang="en-US" dirty="0" smtClean="0"/>
              <a:t>Some departments set ‘follow-up’ tasks when required</a:t>
            </a:r>
          </a:p>
          <a:p>
            <a:r>
              <a:rPr lang="en-GB" dirty="0" smtClean="0"/>
              <a:t>Food Tech - weighing </a:t>
            </a:r>
            <a:r>
              <a:rPr lang="en-GB" dirty="0"/>
              <a:t>and measuring ingredients at home, </a:t>
            </a:r>
            <a:r>
              <a:rPr lang="en-GB" dirty="0" smtClean="0"/>
              <a:t>in Product Design </a:t>
            </a:r>
            <a:r>
              <a:rPr lang="en-GB" dirty="0"/>
              <a:t>it could be research a task( this could once in the rotation), in </a:t>
            </a:r>
            <a:r>
              <a:rPr lang="en-GB" dirty="0" smtClean="0"/>
              <a:t>Metal </a:t>
            </a:r>
            <a:r>
              <a:rPr lang="en-GB" dirty="0"/>
              <a:t>it could be flipped lesson on watching a </a:t>
            </a:r>
            <a:r>
              <a:rPr lang="en-GB" dirty="0" smtClean="0"/>
              <a:t>process</a:t>
            </a:r>
          </a:p>
          <a:p>
            <a:r>
              <a:rPr lang="en-GB" dirty="0" smtClean="0"/>
              <a:t>Research for </a:t>
            </a:r>
            <a:r>
              <a:rPr lang="en-GB" dirty="0" err="1" smtClean="0"/>
              <a:t>oracy</a:t>
            </a:r>
            <a:r>
              <a:rPr lang="en-GB" dirty="0" smtClean="0"/>
              <a:t> tasks</a:t>
            </a:r>
          </a:p>
          <a:p>
            <a:r>
              <a:rPr lang="en-GB" dirty="0" smtClean="0"/>
              <a:t>Daily practise on a musical instrument</a:t>
            </a:r>
            <a:endParaRPr lang="en-US" dirty="0" smtClean="0"/>
          </a:p>
          <a:p>
            <a:endParaRPr lang="en-US" dirty="0" smtClean="0"/>
          </a:p>
          <a:p>
            <a:pPr marL="0" indent="0">
              <a:buNone/>
            </a:pPr>
            <a:endParaRPr lang="en-US" dirty="0" smtClean="0"/>
          </a:p>
        </p:txBody>
      </p:sp>
    </p:spTree>
    <p:extLst>
      <p:ext uri="{BB962C8B-B14F-4D97-AF65-F5344CB8AC3E}">
        <p14:creationId xmlns:p14="http://schemas.microsoft.com/office/powerpoint/2010/main" val="3739107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lh4.googleusercontent.com/1yZpua0XM1K2bX_yObdYK-Exfpit8bezR5LbJFbcIP-R5CnrWtgdBQfCXELcBd7ZsD4xqftGNlQB2sZ5Ln4aWvupsIszkLR0YR07SER03j0f17O4BTAJKCH8Vgq_IUIaD6dN7n7c"/>
          <p:cNvSpPr>
            <a:spLocks noChangeAspect="1" noChangeArrowheads="1"/>
          </p:cNvSpPr>
          <p:nvPr/>
        </p:nvSpPr>
        <p:spPr bwMode="auto">
          <a:xfrm>
            <a:off x="155575" y="-1630363"/>
            <a:ext cx="6276975" cy="3886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205" y="548680"/>
            <a:ext cx="8677797" cy="5671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3524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489348" y="2842358"/>
            <a:ext cx="6480720" cy="1143000"/>
          </a:xfrm>
        </p:spPr>
        <p:txBody>
          <a:bodyPr>
            <a:normAutofit/>
          </a:bodyPr>
          <a:lstStyle/>
          <a:p>
            <a:r>
              <a:rPr lang="en-US" sz="4000" dirty="0" smtClean="0"/>
              <a:t>Romeo &amp; Juliet Yr9 English</a:t>
            </a:r>
            <a:endParaRPr lang="en-GB" sz="4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5" y="-1"/>
            <a:ext cx="7596336" cy="6827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6406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462"/>
            <a:ext cx="8229600" cy="772166"/>
          </a:xfrm>
        </p:spPr>
        <p:txBody>
          <a:bodyPr/>
          <a:lstStyle/>
          <a:p>
            <a:r>
              <a:rPr lang="en-US" dirty="0" smtClean="0"/>
              <a:t>Every day homework</a:t>
            </a:r>
            <a:endParaRPr lang="en-GB" dirty="0"/>
          </a:p>
        </p:txBody>
      </p:sp>
      <p:sp>
        <p:nvSpPr>
          <p:cNvPr id="3" name="Content Placeholder 2"/>
          <p:cNvSpPr>
            <a:spLocks noGrp="1"/>
          </p:cNvSpPr>
          <p:nvPr>
            <p:ph idx="1"/>
          </p:nvPr>
        </p:nvSpPr>
        <p:spPr/>
        <p:txBody>
          <a:bodyPr>
            <a:normAutofit lnSpcReduction="10000"/>
          </a:bodyPr>
          <a:lstStyle/>
          <a:p>
            <a:pPr>
              <a:buFont typeface="Wingdings" pitchFamily="2" charset="2"/>
              <a:buChar char="ü"/>
            </a:pPr>
            <a:r>
              <a:rPr lang="en-US" dirty="0"/>
              <a:t>Revise/read over work</a:t>
            </a:r>
          </a:p>
          <a:p>
            <a:pPr>
              <a:buFont typeface="Wingdings" pitchFamily="2" charset="2"/>
              <a:buChar char="ü"/>
            </a:pPr>
            <a:r>
              <a:rPr lang="en-US" dirty="0" smtClean="0"/>
              <a:t>Read – fiction, non-fiction</a:t>
            </a:r>
            <a:endParaRPr lang="en-US" dirty="0"/>
          </a:p>
          <a:p>
            <a:pPr>
              <a:buFont typeface="Wingdings" pitchFamily="2" charset="2"/>
              <a:buChar char="ü"/>
            </a:pPr>
            <a:r>
              <a:rPr lang="en-US" dirty="0"/>
              <a:t>Complete ‘next steps’ tasks after work has been marked</a:t>
            </a:r>
          </a:p>
          <a:p>
            <a:pPr>
              <a:buFont typeface="Wingdings" pitchFamily="2" charset="2"/>
              <a:buChar char="ü"/>
            </a:pPr>
            <a:r>
              <a:rPr lang="en-US" dirty="0"/>
              <a:t>Complete Literacy corrections</a:t>
            </a:r>
          </a:p>
          <a:p>
            <a:pPr marL="0" indent="0">
              <a:buNone/>
            </a:pPr>
            <a:endParaRPr lang="en-US" dirty="0" smtClean="0"/>
          </a:p>
          <a:p>
            <a:pPr marL="0" indent="0">
              <a:buNone/>
            </a:pPr>
            <a:r>
              <a:rPr lang="en-US" dirty="0" smtClean="0"/>
              <a:t>Summer Term staff PLC:</a:t>
            </a:r>
          </a:p>
          <a:p>
            <a:pPr marL="0" indent="0">
              <a:buNone/>
            </a:pPr>
            <a:r>
              <a:rPr lang="en-US" dirty="0" smtClean="0"/>
              <a:t>Review whole school homework policy</a:t>
            </a:r>
            <a:endParaRPr lang="en-GB" dirty="0"/>
          </a:p>
        </p:txBody>
      </p:sp>
    </p:spTree>
    <p:extLst>
      <p:ext uri="{BB962C8B-B14F-4D97-AF65-F5344CB8AC3E}">
        <p14:creationId xmlns:p14="http://schemas.microsoft.com/office/powerpoint/2010/main" val="2053682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4744"/>
          </a:xfrm>
        </p:spPr>
        <p:txBody>
          <a:bodyPr>
            <a:noAutofit/>
          </a:bodyPr>
          <a:lstStyle/>
          <a:p>
            <a:r>
              <a:rPr lang="en-US" sz="8800" dirty="0" smtClean="0"/>
              <a:t>Any questions?</a:t>
            </a:r>
            <a:endParaRPr lang="en-GB" sz="88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133"/>
          <a:stretch/>
        </p:blipFill>
        <p:spPr bwMode="auto">
          <a:xfrm>
            <a:off x="1513331" y="1124744"/>
            <a:ext cx="6153150" cy="5658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8701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47"/>
            <a:ext cx="9144000" cy="490066"/>
          </a:xfrm>
        </p:spPr>
        <p:txBody>
          <a:bodyPr>
            <a:normAutofit fontScale="90000"/>
          </a:bodyPr>
          <a:lstStyle/>
          <a:p>
            <a:r>
              <a:rPr lang="en-GB" dirty="0"/>
              <a:t>The Donaldson Report (2015)</a:t>
            </a:r>
          </a:p>
        </p:txBody>
      </p:sp>
      <p:sp>
        <p:nvSpPr>
          <p:cNvPr id="3" name="Content Placeholder 2"/>
          <p:cNvSpPr>
            <a:spLocks noGrp="1"/>
          </p:cNvSpPr>
          <p:nvPr>
            <p:ph idx="1"/>
          </p:nvPr>
        </p:nvSpPr>
        <p:spPr>
          <a:xfrm>
            <a:off x="107504" y="548680"/>
            <a:ext cx="9036496" cy="4608512"/>
          </a:xfrm>
        </p:spPr>
        <p:txBody>
          <a:bodyPr>
            <a:normAutofit/>
          </a:bodyPr>
          <a:lstStyle/>
          <a:p>
            <a:pPr fontAlgn="base"/>
            <a:r>
              <a:rPr lang="en-US" dirty="0"/>
              <a:t>Wales’ vision of the Welsh learner – 4 core purposes:</a:t>
            </a:r>
          </a:p>
          <a:p>
            <a:pPr lvl="1" fontAlgn="base"/>
            <a:r>
              <a:rPr lang="en-US" dirty="0"/>
              <a:t>ambitious, capable learners, ready to learn throughout their lives </a:t>
            </a:r>
          </a:p>
          <a:p>
            <a:pPr lvl="1" fontAlgn="base"/>
            <a:r>
              <a:rPr lang="en-US" dirty="0"/>
              <a:t>enterprising, creative contributors, ready to play a full part in life and work </a:t>
            </a:r>
          </a:p>
          <a:p>
            <a:pPr lvl="1" fontAlgn="base"/>
            <a:r>
              <a:rPr lang="en-US" dirty="0"/>
              <a:t>ethical, informed citizens of Wales and the world </a:t>
            </a:r>
          </a:p>
          <a:p>
            <a:pPr lvl="1" fontAlgn="base"/>
            <a:r>
              <a:rPr lang="en-US" dirty="0"/>
              <a:t>healthy, confident individuals, ready to lead fulfilling lives as valued members of society</a:t>
            </a:r>
            <a:r>
              <a:rPr lang="en-US" dirty="0" smtClean="0"/>
              <a:t>.</a:t>
            </a:r>
            <a:endParaRPr lang="en-US" dirty="0"/>
          </a:p>
          <a:p>
            <a:endParaRPr lang="en-GB" dirty="0"/>
          </a:p>
        </p:txBody>
      </p:sp>
      <p:sp>
        <p:nvSpPr>
          <p:cNvPr id="4" name="Rectangle 3"/>
          <p:cNvSpPr/>
          <p:nvPr/>
        </p:nvSpPr>
        <p:spPr>
          <a:xfrm>
            <a:off x="4453217" y="3244334"/>
            <a:ext cx="237566" cy="369332"/>
          </a:xfrm>
          <a:prstGeom prst="rect">
            <a:avLst/>
          </a:prstGeom>
        </p:spPr>
        <p:txBody>
          <a:bodyPr wrap="none">
            <a:spAutoFit/>
          </a:bodyPr>
          <a:lstStyle/>
          <a:p>
            <a:r>
              <a:rPr lang="en-GB" b="0" dirty="0" smtClean="0">
                <a:effectLst/>
              </a:rPr>
              <a:t> </a:t>
            </a:r>
            <a:endParaRPr lang="en-GB" dirty="0"/>
          </a:p>
        </p:txBody>
      </p:sp>
      <p:sp>
        <p:nvSpPr>
          <p:cNvPr id="6" name="Rectangle 1"/>
          <p:cNvSpPr>
            <a:spLocks noChangeArrowheads="1"/>
          </p:cNvSpPr>
          <p:nvPr/>
        </p:nvSpPr>
        <p:spPr bwMode="auto">
          <a:xfrm>
            <a:off x="558800" y="29448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74563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Review proposes six Areas of Learning and Experience, as follows: </a:t>
            </a:r>
            <a:endParaRPr lang="en-GB" dirty="0"/>
          </a:p>
        </p:txBody>
      </p:sp>
      <p:sp>
        <p:nvSpPr>
          <p:cNvPr id="3" name="Content Placeholder 2"/>
          <p:cNvSpPr>
            <a:spLocks noGrp="1"/>
          </p:cNvSpPr>
          <p:nvPr>
            <p:ph idx="1"/>
          </p:nvPr>
        </p:nvSpPr>
        <p:spPr/>
        <p:txBody>
          <a:bodyPr/>
          <a:lstStyle/>
          <a:p>
            <a:r>
              <a:rPr lang="en-US" dirty="0" smtClean="0"/>
              <a:t>Expressive arts; </a:t>
            </a:r>
          </a:p>
          <a:p>
            <a:r>
              <a:rPr lang="en-US" dirty="0" smtClean="0"/>
              <a:t>Health and well-being; </a:t>
            </a:r>
          </a:p>
          <a:p>
            <a:r>
              <a:rPr lang="en-US" dirty="0" smtClean="0"/>
              <a:t>Humanities; </a:t>
            </a:r>
          </a:p>
          <a:p>
            <a:r>
              <a:rPr lang="en-US" dirty="0" smtClean="0"/>
              <a:t>Languages, literacy and communication; </a:t>
            </a:r>
          </a:p>
          <a:p>
            <a:r>
              <a:rPr lang="en-US" dirty="0" smtClean="0"/>
              <a:t>Mathematics and numeracy; </a:t>
            </a:r>
          </a:p>
          <a:p>
            <a:r>
              <a:rPr lang="en-US" dirty="0" smtClean="0"/>
              <a:t>Science and technology.</a:t>
            </a:r>
            <a:endParaRPr lang="en-US" b="0" dirty="0" smtClean="0">
              <a:effectLst/>
            </a:endParaRPr>
          </a:p>
          <a:p>
            <a:endParaRPr lang="en-GB" dirty="0"/>
          </a:p>
        </p:txBody>
      </p:sp>
    </p:spTree>
    <p:extLst>
      <p:ext uri="{BB962C8B-B14F-4D97-AF65-F5344CB8AC3E}">
        <p14:creationId xmlns:p14="http://schemas.microsoft.com/office/powerpoint/2010/main" val="3858173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710"/>
            <a:ext cx="9144000" cy="717406"/>
          </a:xfrm>
        </p:spPr>
        <p:txBody>
          <a:bodyPr>
            <a:normAutofit fontScale="90000"/>
          </a:bodyPr>
          <a:lstStyle/>
          <a:p>
            <a:r>
              <a:rPr lang="en-US" dirty="0" smtClean="0"/>
              <a:t>12 Pedagogical Principles:</a:t>
            </a:r>
            <a:endParaRPr lang="en-GB"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618"/>
          <a:stretch/>
        </p:blipFill>
        <p:spPr bwMode="auto">
          <a:xfrm>
            <a:off x="251520" y="620687"/>
            <a:ext cx="8854360" cy="6002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33460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8504" cy="1556792"/>
          </a:xfrm>
        </p:spPr>
        <p:txBody>
          <a:bodyPr>
            <a:normAutofit/>
          </a:bodyPr>
          <a:lstStyle/>
          <a:p>
            <a:r>
              <a:rPr lang="en-US" dirty="0" smtClean="0"/>
              <a:t>Assessment FOR Learning</a:t>
            </a:r>
            <a:br>
              <a:rPr lang="en-US" dirty="0" smtClean="0"/>
            </a:br>
            <a:r>
              <a:rPr lang="en-US" dirty="0" smtClean="0"/>
              <a:t>Making FEEDBACK meaningful</a:t>
            </a:r>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3608"/>
          <a:stretch/>
        </p:blipFill>
        <p:spPr bwMode="auto">
          <a:xfrm>
            <a:off x="563039" y="1613259"/>
            <a:ext cx="3648921" cy="4637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6229"/>
          <a:stretch/>
        </p:blipFill>
        <p:spPr bwMode="auto">
          <a:xfrm>
            <a:off x="4788024" y="1725594"/>
            <a:ext cx="3312368" cy="456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0316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64704"/>
          </a:xfrm>
        </p:spPr>
        <p:txBody>
          <a:bodyPr/>
          <a:lstStyle/>
          <a:p>
            <a:r>
              <a:rPr lang="en-US" dirty="0" smtClean="0"/>
              <a:t>Self/Peer-Assessment</a:t>
            </a:r>
            <a:endParaRPr lang="en-GB" dirty="0"/>
          </a:p>
        </p:txBody>
      </p:sp>
      <p:sp>
        <p:nvSpPr>
          <p:cNvPr id="3" name="Content Placeholder 2"/>
          <p:cNvSpPr>
            <a:spLocks noGrp="1"/>
          </p:cNvSpPr>
          <p:nvPr>
            <p:ph idx="1"/>
          </p:nvPr>
        </p:nvSpPr>
        <p:spPr>
          <a:xfrm>
            <a:off x="0" y="836712"/>
            <a:ext cx="9144000" cy="6021288"/>
          </a:xfrm>
        </p:spPr>
        <p:txBody>
          <a:bodyPr>
            <a:normAutofit fontScale="85000" lnSpcReduction="20000"/>
          </a:bodyPr>
          <a:lstStyle/>
          <a:p>
            <a:pPr marL="0" indent="0">
              <a:buNone/>
            </a:pPr>
            <a:r>
              <a:rPr lang="en-US" b="1" u="sng" dirty="0"/>
              <a:t>Self and Peer Assessment:</a:t>
            </a:r>
            <a:r>
              <a:rPr lang="en-US" b="1" dirty="0"/>
              <a:t> </a:t>
            </a:r>
            <a:r>
              <a:rPr lang="en-US" dirty="0"/>
              <a:t>Self and peer assessment are important aspects of ‘assessment for learning’ practice. Assessing their own work or that of others can help students to develop their understanding of the Intended Learning Outcomes and the Assessment Criteria. Research has shown that learners make more progress when they are actively involved in their own learning and assessment. </a:t>
            </a:r>
            <a:endParaRPr lang="en-US" b="0" dirty="0" smtClean="0">
              <a:effectLst/>
            </a:endParaRPr>
          </a:p>
          <a:p>
            <a:pPr marL="0" indent="0">
              <a:buNone/>
            </a:pPr>
            <a:r>
              <a:rPr lang="en-US" b="1" dirty="0" smtClean="0"/>
              <a:t>Self-assessment</a:t>
            </a:r>
            <a:r>
              <a:rPr lang="en-US" dirty="0" smtClean="0"/>
              <a:t> </a:t>
            </a:r>
            <a:r>
              <a:rPr lang="en-US" dirty="0"/>
              <a:t>“is the involvement of students in identifying standards and/ or criteria to apply to their work, and making judgments about the extent to which they have met these criteria and standards…..[it] means more than students grading their own work; it means involving them in the process of determining what is ‘good work’.”</a:t>
            </a:r>
            <a:endParaRPr lang="en-US" b="0" dirty="0" smtClean="0">
              <a:effectLst/>
            </a:endParaRPr>
          </a:p>
          <a:p>
            <a:pPr marL="0" indent="0">
              <a:buNone/>
            </a:pPr>
            <a:r>
              <a:rPr lang="en-US" b="0" dirty="0" smtClean="0">
                <a:effectLst/>
              </a:rPr>
              <a:t/>
            </a:r>
            <a:br>
              <a:rPr lang="en-US" b="0" dirty="0" smtClean="0">
                <a:effectLst/>
              </a:rPr>
            </a:br>
            <a:endParaRPr lang="en-US" b="0" dirty="0" smtClean="0">
              <a:effectLst/>
            </a:endParaRPr>
          </a:p>
          <a:p>
            <a:pPr marL="0" indent="0">
              <a:buNone/>
            </a:pPr>
            <a:r>
              <a:rPr lang="en-US" sz="2300" i="1" dirty="0" smtClean="0"/>
              <a:t>Adapted </a:t>
            </a:r>
            <a:r>
              <a:rPr lang="en-US" sz="2300" i="1" dirty="0"/>
              <a:t>from</a:t>
            </a:r>
            <a:r>
              <a:rPr lang="en-US" sz="2300" dirty="0"/>
              <a:t> </a:t>
            </a:r>
            <a:r>
              <a:rPr lang="en-US" sz="2300" dirty="0" err="1"/>
              <a:t>Boud</a:t>
            </a:r>
            <a:r>
              <a:rPr lang="en-US" sz="2300" dirty="0"/>
              <a:t>, D. (1995) </a:t>
            </a:r>
            <a:r>
              <a:rPr lang="en-US" sz="2300" i="1" dirty="0"/>
              <a:t>Enhancing Learning through Self-Assessment</a:t>
            </a:r>
            <a:r>
              <a:rPr lang="en-US" sz="2300" dirty="0"/>
              <a:t>; </a:t>
            </a:r>
            <a:r>
              <a:rPr lang="en-US" sz="2300" dirty="0" err="1"/>
              <a:t>Kogan</a:t>
            </a:r>
            <a:r>
              <a:rPr lang="en-US" sz="2300" dirty="0"/>
              <a:t> Page; London</a:t>
            </a:r>
            <a:endParaRPr lang="en-GB" sz="2300" dirty="0"/>
          </a:p>
        </p:txBody>
      </p:sp>
    </p:spTree>
    <p:extLst>
      <p:ext uri="{BB962C8B-B14F-4D97-AF65-F5344CB8AC3E}">
        <p14:creationId xmlns:p14="http://schemas.microsoft.com/office/powerpoint/2010/main" val="3898469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Self and Peer-Assessment will:</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 </a:t>
            </a:r>
            <a:r>
              <a:rPr lang="en-US" b="1" dirty="0" smtClean="0"/>
              <a:t>Enhance students’ active engagement</a:t>
            </a:r>
            <a:r>
              <a:rPr lang="en-US" dirty="0" smtClean="0"/>
              <a:t> with their studies and encourage deeper learning, through more thorough engagement with success criteria.</a:t>
            </a:r>
            <a:br>
              <a:rPr lang="en-US" dirty="0" smtClean="0"/>
            </a:br>
            <a:r>
              <a:rPr lang="en-US" dirty="0" smtClean="0"/>
              <a:t>• </a:t>
            </a:r>
            <a:r>
              <a:rPr lang="en-US" b="1" dirty="0" smtClean="0"/>
              <a:t>Increase the amount and frequency of feedback</a:t>
            </a:r>
            <a:r>
              <a:rPr lang="en-US" dirty="0" smtClean="0"/>
              <a:t> students receive. </a:t>
            </a:r>
            <a:endParaRPr lang="en-US" b="0" dirty="0" smtClean="0">
              <a:effectLst/>
            </a:endParaRPr>
          </a:p>
          <a:p>
            <a:pPr marL="0" indent="0">
              <a:buNone/>
            </a:pPr>
            <a:r>
              <a:rPr lang="en-US" dirty="0" smtClean="0"/>
              <a:t>• </a:t>
            </a:r>
            <a:r>
              <a:rPr lang="en-US" b="1" dirty="0" smtClean="0"/>
              <a:t>Augment learning</a:t>
            </a:r>
            <a:r>
              <a:rPr lang="en-US" dirty="0" smtClean="0"/>
              <a:t>, as peer feedback invariably requires explanation and justification. Also, in some cases, students respond better and engage more fully with the feedback they get from their peers.</a:t>
            </a:r>
            <a:br>
              <a:rPr lang="en-US" dirty="0" smtClean="0"/>
            </a:br>
            <a:r>
              <a:rPr lang="en-US" dirty="0" smtClean="0"/>
              <a:t>• </a:t>
            </a:r>
            <a:r>
              <a:rPr lang="en-US" b="1" dirty="0" smtClean="0"/>
              <a:t>Help students understand what is considered good work and why</a:t>
            </a:r>
            <a:r>
              <a:rPr lang="en-US" dirty="0" smtClean="0"/>
              <a:t>.</a:t>
            </a:r>
            <a:endParaRPr lang="en-GB" dirty="0"/>
          </a:p>
        </p:txBody>
      </p:sp>
    </p:spTree>
    <p:extLst>
      <p:ext uri="{BB962C8B-B14F-4D97-AF65-F5344CB8AC3E}">
        <p14:creationId xmlns:p14="http://schemas.microsoft.com/office/powerpoint/2010/main" val="1107848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7176" y="331726"/>
            <a:ext cx="4498181" cy="4356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823" t="11377"/>
          <a:stretch/>
        </p:blipFill>
        <p:spPr bwMode="auto">
          <a:xfrm rot="5400000">
            <a:off x="4827691" y="-139338"/>
            <a:ext cx="3866562" cy="4710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868614" y="3383796"/>
            <a:ext cx="3537801" cy="3299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7734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11139" y="211139"/>
            <a:ext cx="5358772" cy="4936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736853" y="2558006"/>
            <a:ext cx="2386307" cy="4427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60196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602</Words>
  <Application>Microsoft Office PowerPoint</Application>
  <PresentationFormat>On-screen Show (4:3)</PresentationFormat>
  <Paragraphs>64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The Donaldson Report (2015)</vt:lpstr>
      <vt:lpstr>The Review proposes six Areas of Learning and Experience, as follows: </vt:lpstr>
      <vt:lpstr>12 Pedagogical Principles:</vt:lpstr>
      <vt:lpstr>Assessment FOR Learning Making FEEDBACK meaningful</vt:lpstr>
      <vt:lpstr>Self/Peer-Assessment</vt:lpstr>
      <vt:lpstr>Self and Peer-Assessment will:</vt:lpstr>
      <vt:lpstr>PowerPoint Presentation</vt:lpstr>
      <vt:lpstr>PowerPoint Presentation</vt:lpstr>
      <vt:lpstr>Work Scrutiny</vt:lpstr>
      <vt:lpstr>Feedback and Follow-Up:</vt:lpstr>
      <vt:lpstr>Current Targets:</vt:lpstr>
      <vt:lpstr>PowerPoint Presentation</vt:lpstr>
      <vt:lpstr>Homework</vt:lpstr>
      <vt:lpstr>PowerPoint Presentation</vt:lpstr>
      <vt:lpstr>Romeo &amp; Juliet Yr9 English</vt:lpstr>
      <vt:lpstr>Every day homework</vt:lpstr>
      <vt:lpstr>Any questions?</vt:lpstr>
    </vt:vector>
  </TitlesOfParts>
  <Company>Milford Haven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 Forum</dc:title>
  <dc:creator>Daryl John</dc:creator>
  <cp:lastModifiedBy>Daryl John</cp:lastModifiedBy>
  <cp:revision>15</cp:revision>
  <dcterms:created xsi:type="dcterms:W3CDTF">2019-05-08T18:56:10Z</dcterms:created>
  <dcterms:modified xsi:type="dcterms:W3CDTF">2019-05-13T15:34:26Z</dcterms:modified>
</cp:coreProperties>
</file>